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72" r:id="rId4"/>
    <p:sldId id="283" r:id="rId5"/>
    <p:sldId id="282" r:id="rId6"/>
    <p:sldId id="281" r:id="rId7"/>
    <p:sldId id="278" r:id="rId8"/>
    <p:sldId id="284" r:id="rId9"/>
    <p:sldId id="280" r:id="rId10"/>
    <p:sldId id="265" r:id="rId11"/>
    <p:sldId id="266" r:id="rId12"/>
    <p:sldId id="267" r:id="rId13"/>
  </p:sldIdLst>
  <p:sldSz cx="9144000" cy="6858000" type="screen4x3"/>
  <p:notesSz cx="6858000" cy="9144000"/>
  <p:embeddedFontLst>
    <p:embeddedFont>
      <p:font typeface="Microsoft JhengHei" panose="020B0604030504040204" pitchFamily="34" charset="-120"/>
      <p:regular r:id="rId15"/>
      <p:bold r:id="rId16"/>
    </p:embeddedFont>
    <p:embeddedFont>
      <p:font typeface="Book Antiqua" panose="02040602050305030304" pitchFamily="18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aramond" panose="02020404030301010803" pitchFamily="18" charset="0"/>
      <p:regular r:id="rId25"/>
      <p:bold r:id="rId26"/>
      <p:italic r:id="rId27"/>
    </p:embeddedFont>
    <p:embeddedFont>
      <p:font typeface="Merriweather" panose="02020500000000000000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h/HT7IeIupd/8oFB46nKIGzyFn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885" autoAdjust="0"/>
  </p:normalViewPr>
  <p:slideViewPr>
    <p:cSldViewPr snapToGrid="0">
      <p:cViewPr varScale="1">
        <p:scale>
          <a:sx n="105" d="100"/>
          <a:sy n="105" d="100"/>
        </p:scale>
        <p:origin x="17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g>
</file>

<file path=ppt/media/image10.gif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gif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06" name="Google Shape;106;p1:notes"/>
          <p:cNvSpPr txBox="1">
            <a:spLocks noGrp="1"/>
          </p:cNvSpPr>
          <p:nvPr>
            <p:ph type="sldNum" idx="12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894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2" name="Google Shape;2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46" name="Google Shape;2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54" name="Google Shape;2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gif"/><Relationship Id="rId4" Type="http://schemas.openxmlformats.org/officeDocument/2006/relationships/image" Target="../media/image7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301650" y="620688"/>
            <a:ext cx="1606550" cy="15240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752141" y="1704099"/>
            <a:ext cx="7639717" cy="24384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2057400" y="4191000"/>
            <a:ext cx="56388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icrosoft JhengHei"/>
              <a:buNone/>
              <a:defRPr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lvl="3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lvl="4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lvl="5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lvl="6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lvl="7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lvl="8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/>
          <p:nvPr/>
        </p:nvSpPr>
        <p:spPr>
          <a:xfrm>
            <a:off x="8299896" y="486916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3"/>
          <p:cNvSpPr/>
          <p:nvPr/>
        </p:nvSpPr>
        <p:spPr>
          <a:xfrm>
            <a:off x="8009632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3"/>
          <p:cNvSpPr/>
          <p:nvPr/>
        </p:nvSpPr>
        <p:spPr>
          <a:xfrm>
            <a:off x="7450832" y="50419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3"/>
          <p:cNvSpPr/>
          <p:nvPr/>
        </p:nvSpPr>
        <p:spPr>
          <a:xfrm>
            <a:off x="7831832" y="4571274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3"/>
          <p:cNvSpPr/>
          <p:nvPr/>
        </p:nvSpPr>
        <p:spPr>
          <a:xfrm>
            <a:off x="2035200" y="620688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3"/>
          <p:cNvSpPr txBox="1">
            <a:spLocks noGrp="1"/>
          </p:cNvSpPr>
          <p:nvPr>
            <p:ph type="dt" idx="10"/>
          </p:nvPr>
        </p:nvSpPr>
        <p:spPr>
          <a:xfrm>
            <a:off x="3886994" y="6629400"/>
            <a:ext cx="1370013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/>
          <p:nvPr/>
        </p:nvSpPr>
        <p:spPr>
          <a:xfrm>
            <a:off x="1577008" y="5499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3"/>
          <p:cNvSpPr/>
          <p:nvPr/>
        </p:nvSpPr>
        <p:spPr>
          <a:xfrm>
            <a:off x="1043608" y="5880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3"/>
          <p:cNvSpPr/>
          <p:nvPr/>
        </p:nvSpPr>
        <p:spPr>
          <a:xfrm>
            <a:off x="662608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3"/>
          <p:cNvSpPr/>
          <p:nvPr/>
        </p:nvSpPr>
        <p:spPr>
          <a:xfrm>
            <a:off x="1272208" y="49664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13" descr="http://www.csie.ncku.edu.tw/gallery/2006/slides/2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01000" y="228600"/>
            <a:ext cx="1104181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3" descr="http://www.csie.ncku.edu.tw/gallery/2006/slides/07.jpg"/>
          <p:cNvPicPr preferRelativeResize="0"/>
          <p:nvPr/>
        </p:nvPicPr>
        <p:blipFill rotWithShape="1">
          <a:blip r:embed="rId3">
            <a:alphaModFix/>
          </a:blip>
          <a:srcRect l="10798" r="17672"/>
          <a:stretch/>
        </p:blipFill>
        <p:spPr>
          <a:xfrm>
            <a:off x="6790556" y="228600"/>
            <a:ext cx="1152128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13" descr="http://farm4.static.flickr.com/3241/2405183789_595d0fdf20.jpg?v=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6880" y="231067"/>
            <a:ext cx="975360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701" y="6409656"/>
            <a:ext cx="837014" cy="415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 rot="5400000">
            <a:off x="2199413" y="103663"/>
            <a:ext cx="4622800" cy="8291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title"/>
          </p:nvPr>
        </p:nvSpPr>
        <p:spPr>
          <a:xfrm rot="5400000">
            <a:off x="4918869" y="2805906"/>
            <a:ext cx="5575300" cy="207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1"/>
          </p:nvPr>
        </p:nvSpPr>
        <p:spPr>
          <a:xfrm rot="5400000">
            <a:off x="696913" y="808038"/>
            <a:ext cx="5575300" cy="606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，文字及物件" type="txAndObj">
  <p:cSld name="TEXT_AND_OBJEC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表格" type="tbl">
  <p:cSld name="TAB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93700" algn="l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  <a:defRPr/>
            </a:lvl1pPr>
            <a:lvl2pPr marL="914400" lvl="1" indent="-381000" algn="l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/>
            </a:lvl2pPr>
            <a:lvl3pPr marL="1371600" lvl="2" indent="-355600" algn="l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/>
            </a:lvl3pPr>
            <a:lvl4pPr marL="1828800" lvl="3" indent="-342900" algn="l">
              <a:lnSpc>
                <a:spcPct val="7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/>
            </a:lvl4pPr>
            <a:lvl5pPr marL="2286000" lvl="4" indent="-342900" algn="l">
              <a:lnSpc>
                <a:spcPct val="7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5pPr>
            <a:lvl6pPr marL="2743200" lvl="5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6pPr>
            <a:lvl7pPr marL="3200400" lvl="6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7pPr>
            <a:lvl8pPr marL="3657600" lvl="7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8pPr>
            <a:lvl9pPr marL="4114800" lvl="8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Font typeface="Arial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-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·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6pPr>
            <a:lvl7pPr marL="3200400" lvl="6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7pPr>
            <a:lvl8pPr marL="3657600" lvl="7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8pPr>
            <a:lvl9pPr marL="4114800" lvl="8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365056" y="1938020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93700" algn="l" rtl="0">
              <a:lnSpc>
                <a:spcPct val="100000"/>
              </a:lnSpc>
              <a:spcBef>
                <a:spcPts val="117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·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2"/>
          <p:cNvSpPr/>
          <p:nvPr/>
        </p:nvSpPr>
        <p:spPr>
          <a:xfrm>
            <a:off x="29619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2"/>
          <p:cNvSpPr/>
          <p:nvPr/>
        </p:nvSpPr>
        <p:spPr>
          <a:xfrm>
            <a:off x="20983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>
            <a:off x="1228353" y="228600"/>
            <a:ext cx="742950" cy="7366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2" descr="data:image/jpeg;base64,/9j/4AAQSkZJRgABAQAAAQABAAD/2wCEAAkGBxQTEhQUExQVFRUWFBUUFBUYGBgUFBUXFBUWFhQUFRQYHCggGBwlHBQUITEhJSkrLi4uFx8zODMsNygtLiwBCgoKDg0OGhAQGywkHyQsLC8sLCwsLCwsLCw0LCwsLC8sLCwsLCwsLCwsLCwsLCwsLCwsLCwsLCwsLCwsLCwsLP/AABEIAL0BCwMBIgACEQEDEQH/xAAbAAACAwEBAQAAAAAAAAAAAAADBAECBQYAB//EAD4QAAEDAgQDBAYIBQUBAQAAAAEAAhEDIQQSMUEFUWETInGBBjKRobHRFBZCU1SS4fAjUmLB0gcVM6LxciT/xAAaAQADAQEBAQAAAAAAAAAAAAABAgMEAAUG/8QAKhEAAgIBAwMEAgIDAQAAAAAAAAECEQMSITETQVEEIlKRFGHw8QVxsTL/2gAMAwEAAhEDEQA/APD00x335/JT/wAVJ9NMd9+fyU/8VkFqqWL6Lo4vivpHjPNPy/s1j6Z4778/lZ/io+umN+/P5Wf4rGLFQsR6OL4r6R3Vl5f2bR9NMd+Id+Vn+KofTPHfiHflZ/isYtVS1d0MXxX0hupLyza+uWO/EP8AYz/FVPpnjvxD/Y3/ABWKWqpau6GP4r6QyyS8m0fTPHfiH+xvyUH0zx34h/8A1+SxCFUodHH8V9IbXLybn1zx34h//X5KPrljvxFT3fJYRULujj+K+h9b8m79csb+Jqe75L31xxv4mp7vksKFK7o4/ivo7W/Ju/XDG/iantHyU/W/G/iant/RYKsF3Sh8V9C6n5Nz63Y38TU9qs30sxn4mr7VhhEaEejD4r6Fc35NxvpVjPxFT2q49KMZ+Iq/mWIwIzGrulD4r6Ec5eTab6S4v8RU/Mrj0lxf39T8yyGhHZTQ6cPC+hNcvJrU/SLFff1PzJlnHsT9/U/MsdrUwxqSWOHhfQ8ZS8ms3jWJ++qfmKt/vWI++qfmKzWorWqWiPhFNT8mg3jOI++f+YorOLV/vX/mKQY1HYxK4x8IZOXkeZxSv96/8xRBxOt96/8AMUq1iK2mptR8D7+QzeJVvvH/AJiitx1b7x/5igNYitYkaj4GVg8Rjq33tT8xWY/imIn/AJqv53fNa76UpR2D6JoOPdCTUuzOMdSQyxaDqSqWL0NRi0GeQoyp00wqGgjaBpYmWqjmp3soVTTRs4SyKrmJ40UN1FGxrEHMVSxPdgqnDrhtQiWKpanHUFXs1w2oUhehM9jyXhhyiHULQrAJjsIUFgRBqBtCM1qgNRGsXCtlmMRmMUMamadNKxLJpsR2U1NNiYpsU3IeMSrKaM2krsYmGMUnIqkCbTRmU0VrEZjFJyHSKMpphtNWYxGYxTciiRVlNGbRRKdNHZTUnIdIEyiitoozWIraak5DUAbSVuwTTaaIGJHMNHzcsVSxOuYhli9RSMWkTNJVNNOOahlqZSBQqWqhanMqjIE2oGmxMsQ3BPOoofYplIVwEyFVPPolUNKOSOpA0MUyAqeyHJGLVUDojZxT6O3kquwgTEnkvBdbDsKHCDxXvoo2BTYaZsrZXTojqBQh9HRWUE9TpJqnhUryUFYmzOZh0w2gVoMw37lF+j+Ck8pRYqEqdBMMoJptIckZlJTeQooCzKKMymmBSRWUlJzGUQLKSOykj06KYZSUpTKKIuyijspI7KaMyipOY6iAZTRmU0dtJEbTU3MNAm00QMRQ1XyqbkGgQYrZUUNU5UmoNHAOYVQ006WquRel1ET6TEjSVDRTxpqppplkFeIRNBUNBPGmq9mmWQXoiXYrzqPNOGmqmmm6h3SEDRVDSWgaag0kyyC9JmeKJVhhyneyU9kj1DukxL6OURuGTjaKI2ileUZYhFtDxRG4UHdPtoozKYSPKOsJnDC8kVmF6LRbSCMymEjzDdEQp4foi9ieSjifEm0RA7z+Wwnn8lj1eO15GQ0+ZkSItrDvgilOStCvSnRuMwpRm4MrL4Z6TB9TK5oDdnjSd9Tpf3FdWxqz5Mji6ZSME1aM5mGRmUOifDVcNUnlDoE20UVtJNBquGpHkDpFm00RrUcNVgEjmdQMBEa1XAVgEjkGigCsArQvZUrkdREKYUwphCzjgTVVe1SHaib6K7qjdsy9LoyKLNjoc7UKvaJDtF4VE/QkJ18Y/wBoFGcJMVP3/wCqHYxrBLnADrAHvXdKR3WxjheEjxHitKjGcmToBcxz8FT/AHikLlzCOkfALhuM8SNas58W9VjRoANPmUdLjyLKcWvadtS4wHMzhtuVy73BLv8ASFlwGmbRMZb7rmsNjrZGOIkjTSbaTpvopq1DTc1pi0ujXURdXUI1Znc5cHSDjWVwLyMh35HpzWtRxDXAOaZB0K+dPe+o4OAkg+t52t56Le4RSrMeInL9uYyyb2b8krhq4Gjk08nWhxVmvWRieLMZ60g8rHzHRRh+Jh4lrSNhmtJiYS9KRXrQNwPRA7xXLY/jmSG93PqdS0dJWTw3iT3VHEuPqkvMwBaRI5Lug+7A/UR7I7bE8Xpsa4zmLZBDTeQJg8lzbfSuua5hoDQ0DIROVztDOpcksViB2f8ADOae8S6wk/aty2GySwbhQYXuguLiRvJ1kA9FaOCK5M8s8pcGnxHiGSznAmJMnTq5JYPi/aWDbAQIgG5vMnU25pTC8Iq4g5qxyA94Nm7uRgTAvvdDx9ZlJuVgBIJixgbanU/Pouc3zwgKPbubT+IMa7IwSbNiJG4u4Gd+ui67h/pC5mUVbtgDMBcHmeY+S4T0Y4aXAVXz/TIjzWxxaoWtBn7UR08FmeGMrm+5oWZpKHg+j0Me1wBaQQdCEZuKHNfMeD8RqUnZWk5XXAtOYE2Hl8Fsj0hInMZI9YbrE8Vuka6pWzuRiRzVhim8wuRw3pAx8AEA8vkjO4qzew5yu/HkLqgdY3Et5j2r30xn8w9q4t/HaO1U+UlW/wByYT/yh3KHCfYFy9O2BuJ2oxTeY9qv9JbzC4r6Z/UT5/ovHGAaT7fmu/FfkFxO2+kt5hS3ENOhC4oYobl3tleOL5OJHhdD8V+TridsMQ3mFbtRzXIUMcNSXDxge5EOKB+239+am/TyGqJylR4GphR2zQJzBc7XrDN3Zc42LnHTa26TxToBm5kSP1Xvvg8lI2cfx5rDlYMx56AT8UKhxIEZnFxMWboD1AGixnvAuWk8rJRlwSZHXlyCRyplFG0bzOKPBJJAESRM7wFnnEF85+9JsSdNbAaBIhgI7omDc9eiPSeBEyeQtHmPNDVYdNBXtJa5oA2uORN1WnSBBDCGuAlriYJIPsHxTtE2JgwYDRpc6LNxLTLcpuPLXbqJlHJFVYIO3QBjTm070z4brVyOe9jngkerpqASTzn3pJtWCLae1aVHEg95xm9h4jd3tslhGPA0pPk2OHUGZs7SbWgm99Zt4bonEsd2TRETt0C5/wD3J9MuLQBm0m8fr8knSFSu/M8mN5sPdomcqdJbiab3fBu8Ow1Sq41HuytOkQHG/PYddVOM4iGv7gzEWBmQIFzO+vNJ43EvdDWTkiJmBMxmceuwWa5ha6ajs20NvbkDsi3RyVh3F1WrexNxl62I+OqNXLgXsAysymXe+ANjZHwVVrgXNsWmeUjT5L2MqAkNn7JMb3t5+PgnjEWUtxg0QWim25PdBPSDJO2i87BtNRjSA4tEN3DQNajuZ1seSrw5/eEnvHQad0TmJ8yB5Lw4tRaalV7gBmytH2nBkTA5E/BGbS5Fjb4NrDUrl53Aa3fujT2z8FSpw6k4lzqbSTEzfTx0WWMZVrQ9jmNYYA+28biSDA168tinq7Wuoscx9YG+cOIGvItA33Wd5Yuu6ZoWGe/6GcTjmU2mSLCYGvsGiwG1amId2lgxroAOhME8ugv1W3wtlJre8xplrQSIBBadyBPe67gItanTYHNkAOgkmO7bKJ9lvErFmzybcFsbcPpopKTYrxltMgPp2eBJ1EXsCIsblI45uZuaZJjTXNaSDt4ckZxcCT3TJALRIhzWi4Mzp3rxeQs2q/KQAbElzhtIJAHUAD3pcWKuR82VcIXNKo1uaJFjmHtmNdFSpjnOjMSY6rVLiBe8ACCZgHS/Lb/1K4nhzczoMAbeW3mtel9jFa7irKqYpVfdokhQMw0E8iBr5LSo8GrwDlG24n2SuT8nV4NKhxB7omOUzfxPNOGu4bT11S1Hgp+88bR8UQ8LeNDI3umtBph6eKKIeIkaGEpUwrh9kobMIZuSF1Jgto0PpJeeaKGO6e1BoNDbD9UYVBzQo5s4+vRYSXaExOvmkXVIMQOk6DyW07AjdVOEYNpWt4/BjWVLkzqRBdLogXdy2gfvkla9fO6BIBNhsBz8VrVaQjRUpNjZdLG3tYY5Et6F/oYboDtv+imlQF7C2t5J093RNZkB0zZMsaQNbZGIriYNwBJ89f30SWKfmMwTy+ZHNPsoc0RtMDZdKDYYzSM00CYtB5mYVn0LyCesSn6zwgBwQ6UQrI2LOplxvYchZEpNMG5udBaNh5KajgppPAXaEdqdEhj4GgEgxfbTRSKTZJIknXX4SvVMQlhig5wa289bBJOWOG8mNGM5bI0WOE8rRa1kvjHNzzN40ROG0cz3NfIEEy27mwCSckd8dBCXdwCvVc7I9kNm4nvCJDgQIiI9qzv/ACOHhF/wMvLE+JcTDSSz1y2CeQ5Dks3BYYVCA52WYDTlzSSQNJ02sur4T6IhnerNa/K6XNk5oBJIDZ70gT8kTjGDptIcA0ljRnbla1wkEPYAAMzRMyNJErDl9Q8k2n/P7NeL02iKaG+G8OdSYGHJJgNbMwXCSIN7mOoOiVfULajmOGUm/O9xHgFbB1GBvZVDnBE9o0k9mbQGXkCBPi2TKtjcMM7KtV0uzQ+O9LRuAdQSR5EKeLJKK0v9MvkxqW6/aJ4bigx2VwzBxEiTYtO/vt+y/WeczjLXAxI0OsgERbzlZvEeGv7UvaGiWsLcp7t5FhGsNB/9tavByEyXlolu8g2I5+HRXePW3PyRjkcPZ4H8Q6m5jiDDtDzB5mPK6ynUnOeM1nDUHeNx0Nval61d3aGdYJaRppdp5gj+yJVeH0wQ4h7Ji0OhrRqPAHxWhUZZybGcU80i27SXaNH8h5zbohY6qGjMJId4ywxp7tFbgb2VHBtT1o7vUbidZ6dFp4nh/riCQ4Re8RonUr4YuliHD+GF1Nr6dSYO2o6FNOw+IIs/TkcpKFwLh7qbic7uoAsR1ldICD49UlvuOoo5SpgHPBLnOJ3kn+6zquHcJEmOWx8l9AYwIT8M2T3bHW391z0s7S0fP6tdxgl7jFhJNvBMYXidVpEVHQNbz8V1eK4JSqDTL1A+KycR6MuHqmT7ik077M4T+sVX+k+X6o7fSV/8rUnU4JWmMnvCt9X638vvC73nbGs4BUhVdUCo6uAvVo8sIWHohuB5ITsUg1MQiGghpoT6IQziFV1ZdYVFhC6ECo8odbEgA3HggUaNSqCbhoH2QSSbd3xuoZMyTpbstDG3u+Ca2IjUpV2OvoV6jwuq52XKQf6pHvTFbABhLXyTaXbNB8T8VjebNPjZGlQxx2e4q7GLzMV5e9W4uxgf3JM3JtF+Rm6SYyyzZM2SMmnItCEWroadWbG7jO8QB4Sr0sWGOa4NkjcnUiI05FWFNhp5i24MWJvbcKreGOddosROubx0C6UZzVKnYYyUHfFF8RxV9R+YRTP9Mg8tSZiDEclt4DizsPUDmFjiKRDmtILXfaD9c0+sD1jlB5N7CCQbRYq9PDPc9uS5HKBFxBkkAbXlYZ41wbMWV3vufQ8E91ak98tAJa6m/MMzRBmm7cXDgdbERZCxvC6naszlgLxGQfxWvFgGveLGYAzHYXlc5wLjFfCvLmhz2jN21ODDTOXO60G49Ybi66TiXEhW77QHMdlbTcNGm0seJJabx5I4oSyZGn3RSc1GKa7AK9VratRtYObNpBAhpgFwMesIkXgjqV6jVnPTcGONMOcHAQHAt7tRsTDHbx6p10SznZnmm4GCM4+2c3dk6RbKSZ5DVDxFR96YaYawOcXCMjiSMwMaFkZgbEb6FUUJRVtU+H/2wOSbpDeFxjXsaBZzWzlJg3jN4kH4penRLgWgkHNma++VxJ09g+CXxdEZQ2HZwM1Nw9V1wSGnciT5eSn6S5gDXOJa7lz8j3XdCvQx5LjTPNyRqTYLEVCHOkAObMSLkj1vks/ti5xOkm3itPFN9UySCANDpbc6GEhVwBzd3++24+PmjlUk7RODT5F6jp6dORXR+j3F6p7r+8BoT6w891m4fAnWCDuIseq2cHistvclhjbdj60tjco1022pKz6OPB5JtlcHYJ3FjKSDtYN7IoHSeqHTrDRFHRIxgDqYnl7lR9Nw3R3VP/Coe4fqE1itCjp5Kb8j70Z1EHQqvZHmPemsRpnEPqGVEFJVuJNBMST7knU4m46QPf8AFaJ+rxR73/ozRwTfajZaYQMViANYWI7EuO5VasxP76H98lnl/kPESy9L5Y1Uxv8AKPP9EucS7MTMTsNPJLFHbRdEkRusjzZcjLqEIkPiBck72sPPdauF44WMLWtMwADMwQAJPPwWe6hlDTLXSJgGSOhjQqr3IKcoO1sc4xkty+JxT3mXOk/BVFzJJJtr8ygkrzVKUmykUkMGkNjPNaJzvaC2iGjK4y0ElzW+s65OkRI87rMYTpOu+ntK6ClwDFQ0Nc0tvEVWFgkwQTmgSY9yhN/s0wS7Ipw11HL2VUMh4ntMzwWuk5S5ukidQNDvcK1b0bqGq5uHeKlM5uzeHDvgAuyyLZoBHiFk46i6m8tdBI1IIcJ6ObIPknuH42rSY8NcRScabquWD/8AJuLESQkqS90WO9L2aEBgHNcRUIYRMh+YXHgPFaXAQTVDGURWDm9+RDQ1p78u+y2NzF/efjPFnVHT2jnU2+oXR2jpBBki4B3BMLS4TxGv2IpOaRRIljGm5aZNy1pOUTqbDkV05sMIpOja4HSpFlbDPaKNb+E05c38XJ/whzo7sFzSZud5usOrwurSBJpsLm5nuotLmlsZQ54aJD7v9YxGSJK9i65w+ZraxMOGcAk0mhrYDGlwJJEh08whcB4H2wrE1KrnZqdRtSkch7wBdnc8ghsu52LJ3CSunWROv5/P6G/9XGrRivxVQYgz3e9BaQA9oadIOlw4GOe628W81BUcyMjYDqeY5iBdzeYcTngf0oXE+H5WvaQHu/iGG1JLQXd0uYZIsGtsSSco5Tm1m1KLadQyWvDXFkCxsJk726LUsqnve+9ktLghnBtmmaYk2kCQbmIc08xz3Sjnupuy1AXNI9o0BVWY4A5mgCTIgQW75Y2CcxLA8AgWuSDeJtt8d7LZiVx25RizP3bjPCO8Qx5kAZm3zew+z2roGYdsbFcNncyALEEuYel9DuLLd4ZxXP0O469FaE79rJNVub/0cREKrMMzkSq4fFcwjPeDon3R2zCDCsi0j3rxoRoVVtdMNfzQ3QfayoouHUdFOaOYRab0R8OCF+Rq8A2PPNVcfL4KDTi8KWuHJABVjDzCtnI2Km366qZHNGwUfIni5VSEUUpcZIAm/wCirWa0GxB5LBodWW1b0UyJrDUQR3ngdDr4pcvRKVTKDYGdyJjw2T49OrfgWV1sP0a9Kk3UPdtDY33JS9fG5xcTy2AHlqbJFx1sPl4QvNTyzya0rgSOJJ6u4UqgadgoCJRcZ1i0eM7KS3dFGAheBTddo7suGlyL6f3UBjflJv7kJwUXuxoXLgWDjsmKNJ7yGtaXE6AXJjXRM4ThecPPaMaWtzQ50T/SLXd06o1fhFSm54MAsDXPg6B8RfzA+dlFzSdFo43yKPwr2uDXAh0wQbEeM+KviqbGxlzGwzEtygOOw1nfxhQ+XOl5zEjUuJcSdLz+4XhbW8WA20hLe5XTSNSlUJokg0rSTDAX75QSbCJJEAESVo+ivEnVD2LmhzGUnVLZmkAOYHPJaYcbj1pjbkuXFAk20jUX9UEnfpdfQv8ASvGYWkKvbPY2pUOUOcQO4ACWydJJ88oS5dGnZUCEpxdvc5r0g9axY1znAOkWYB3RUe8WkjWxMDwT3D8T2VXNSmvTpUvWdmLHOBiKbWm8u7oDvszyvt8d9Ga9Nz6uGe2rTqk96GucLkObpcXIEG8Cy5/gnG34apVZVYCS05e6M/eiwIbYxfyABAUZNzXk0Rpbobx3GaTsM9wpsZUcCKbiz+J3XN0c0DN3s17AE6HVc9xnCPDQe0FR2VmZrHZhly5hboBFps2Tqu8wGA+l0CKeJpZnVJosqMb2rezJFQOYdXQZBIuDcQSs/s6lDE1aVfK89geyYGgA90tcKLT3c4bNgbi2tkE9K1I6024s4lrWkSOXWD7bg/3Q6eJLSLkaA/vdO1cPlLA3Nl0bIIcDbM3S8EkfJBxFBoc5rrGbGIHmNR7FsxZPBjzYy1SqHzF9XeFu98/Je4c2DrB1HX9ykJINlenUMgrUsqck2jI4UqR2eCqmLlPNrTaAsTh75HJPPfAsvRpPgz3Q1Ucj0cTsVjDFFHp1Ci4nKe5tNdyKIHFI06Z19yO3Mf3dSaHTGRUKv2wi49qUDzyRG1EHEOoLDeo8FEDmoDlaRzShPlFdkE3Gptr8FWlUjYGeYn2L1TU+Kr5FYNVO1sXryXey0/vRea2RZWc8QAbA/wBlLCNh5qeporoTYFzbdVU23lXLx+ioeafsSPSplWaJMASeQEpijgHu2gcz+iaOOcn7VYspxjyxTIdbpiph3yyGOJIBAg39nSEHtCCYOvv5SmH453S2hHLS3JBqNfseLdgnSHEEQQTmG45i+6vTxTpu4m0d64gaCDtdALynsAC4ZS2QXCcoDql+W+kqMtluXg23SKsY10aAjT5TKYp4eZBBk3aT0mR7vcrGhTLwAXFmYDNo4tMbEwDeFZ9YNMvh4Ftbk/0nby/uo23wadlvInAMa1wzDeCZgRvf238UfB0WUMSyS5zHtEkENI/iNIe0xYiDCBwjCEhxcS1paS20udt3W6u5cgrcWYARkOa0kgE9nuBJidTYJZxuWlOxsco6VJqj7B6L8bzO+jVm5azWy4OdJcANQ0k7QTzmd0txDgdSi/NRYKlN3dLXO/4mF2Z3Zg9TPXdfL+CcUq0aorNqEPgB1R0OLhYkEH1gdInYcrfRaH+puHdiTRImmBBrjTPv3LnIP5p911ONwdEpxd6o9+xn4jCMFRxqPqZXFuTVvZupGWuLgJgECzuZiF0TMFTcKb63/wCjK0PpVrCoY7wyDUxd09dwn8fwNhLqjB3nN5y03BBjnI16rD4djabS6hVDmEEkOkZtRnymczQYg9NIT5I9TeJ0ZprYzvS2ialbs2ZW5WTTJEvc45IyREOBbrte4vHCPptZVqU8UKhuRmFqgcTOfvC+8tPM7r6FxDE0KJAq1qT2OdUbT1eaTSMzGOa3VskzOkiJErhvSLE03SHZjXBJLw5rqbpOhIJmGhsEaxfVLh1L20HI46b8GdjeEVKdyMzYBzAGADoTylZ5prp/R/0wq4ekab6YrUiCA093LeT3oP8AMbHmo4x9GxDO0o0/o9QAHsrZKjdJYRq6ZO0haFKUdpEXFS4M3hnEQ2GuPgV0EyFxbm/v+yYw+NqU7B3SDcezZehh9VW0jHkweDoqjQNFalXWRT4uw+s0g8xdHp4ppNjuAOs8gt8M2OfDMcsc49jcpYpN0cRssSm/qjsqp3BAU2bzavVXbUBWMyujNrdVJwKLIahvog5D+ygsxHVE7XqEtNBckz5q+l3vPwXnNi0FXPrR1Kl7dSvHZ6cUqtFGuIsCYPsnzsvGudzIt5Rt4XU1BAEIERcLkgSlWxFR4JsLXUhoPQ+5H7IEBVrMi45AIpnOD5ZtYPCZBYNa37T3Xc4bwNh4qavFaTQcpnpGv6LDrYpzmtaT3WgAAaW3PVCa3TzXov1mlVjR5342p3Nk5pJdFp02RcRSAbTfEZs0jbuui372VaLduq6DiuCa51NoENY2A3nJk3WGKlkyqMed3/Ps27RxOT4MGphSQCAb6eCWc0gkLpS2Ba0WHhyWDiG98+K2epwLGk0ZsWVzbsjtDaZItYmUxhsNmIJ9Wb/GEtHVM4asRAkx0MH23WGa29prxyV+47T0bxZbTxLHVMhIJYGtF7QcjyYHdEQfKFxvFarqYDATmkkuiA0DvZQ7U943nl1Ra1Rwtmnccx4JOvXc14IcbgzvPioR9O023Rol6iD2Vg6/FXANDMwjKSD/ADCSYdM5byB1KHQxjGAZWnfNa5G7c2+90tiHlxvHkAOZXnMVljSXBF5ZN3Z3PA/9Tq+HpCmQK4aCGl5yuubBzhJdAsPHwWVx70xrYkvIApknNY6NiA2SLwbyuWcz4olx7EIwUboGu2P9q43fOYmXTuTeVekxxNtdrx70TD0RlbpoDYRqAf7qz2QSE64EezKOL2Wu2ddp5KDiT3YJBECZM20jktXhgEOBAcMj7H+kAhJcQwrWkFtg5odHKQDAU005U0WlBqCknsBqOz3Ljm6kmfM+KXLdiLojafVFf3hfXnun4JWpf7FgQrMqQqUaMuAJ93WEQUrx+9EQDNDF5ZIkE6kHXmTOuqbwfFTIDyI57+NlnVKMGJUCmqQyzjumJKEXyjfPFaY+17ipHGqfM+xc/kXuyWj8yf6IfjxOuo4kOEtII6IbqpXNUKjmEEHy5+KeGPJ2960Y/Vwa92xCfp5J7H//2Q==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12" descr="http://4.blog.xuite.net/4/3/3/b/238287346/blog_3361842/txt/151687656/0.jpg"/>
          <p:cNvPicPr preferRelativeResize="0"/>
          <p:nvPr/>
        </p:nvPicPr>
        <p:blipFill rotWithShape="1">
          <a:blip r:embed="rId15">
            <a:alphaModFix/>
          </a:blip>
          <a:srcRect t="1455"/>
          <a:stretch/>
        </p:blipFill>
        <p:spPr>
          <a:xfrm>
            <a:off x="6829561" y="317200"/>
            <a:ext cx="92836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2" descr="https://encrypted-tbn2.gstatic.com/images?q=tbn:ANd9GcQHeXOTdMeui_IGWzgFhu0wxnIlK9jCUVOXhd_VHOsOqvBoOfWeAw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846701" y="317200"/>
            <a:ext cx="97377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2" descr="http://www.csie.ncku.edu.tw/gallery/2007/slides/22.JP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5764913" y="317200"/>
            <a:ext cx="97586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2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365056" y="229072"/>
            <a:ext cx="812415" cy="7476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wipe dir="r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hyperlink" Target="mailto:asrlab@csie.ncku.edu.tw" TargetMode="External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9.png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ctrTitle"/>
          </p:nvPr>
        </p:nvSpPr>
        <p:spPr>
          <a:xfrm>
            <a:off x="829036" y="1999577"/>
            <a:ext cx="7485926" cy="1941166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Organization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1490133" y="5147733"/>
            <a:ext cx="6163733" cy="67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None/>
            </a:pPr>
            <a:r>
              <a:rPr lang="en-US" sz="2800" b="1" dirty="0">
                <a:solidFill>
                  <a:schemeClr val="dk1"/>
                </a:solidFill>
                <a:latin typeface="Times New Roman" panose="02020603050405020304" pitchFamily="18" charset="0"/>
                <a:ea typeface="Garamond"/>
                <a:cs typeface="Times New Roman" panose="02020603050405020304" pitchFamily="18" charset="0"/>
                <a:sym typeface="Garamond"/>
              </a:rPr>
              <a:t>Programming Assignment 3</a:t>
            </a:r>
            <a:endParaRPr sz="2800" b="1" dirty="0">
              <a:solidFill>
                <a:schemeClr val="dk1"/>
              </a:solidFill>
              <a:latin typeface="Times New Roman" panose="02020603050405020304" pitchFamily="18" charset="0"/>
              <a:ea typeface="Garamond"/>
              <a:cs typeface="Times New Roman" panose="02020603050405020304" pitchFamily="18" charset="0"/>
              <a:sym typeface="Garamond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7FB726D7-1673-4B30-9AAD-E4BCA933BC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348"/>
    </mc:Choice>
    <mc:Fallback>
      <p:transition advTm="3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Deadline</a:t>
            </a:r>
            <a:endParaRPr/>
          </a:p>
        </p:txBody>
      </p:sp>
      <p:sp>
        <p:nvSpPr>
          <p:cNvPr id="226" name="Google Shape;226;p9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cxnSp>
        <p:nvCxnSpPr>
          <p:cNvPr id="227" name="Google Shape;227;p9"/>
          <p:cNvCxnSpPr/>
          <p:nvPr/>
        </p:nvCxnSpPr>
        <p:spPr>
          <a:xfrm>
            <a:off x="899592" y="2600888"/>
            <a:ext cx="7128792" cy="0"/>
          </a:xfrm>
          <a:prstGeom prst="straightConnector1">
            <a:avLst/>
          </a:prstGeom>
          <a:solidFill>
            <a:schemeClr val="accent1"/>
          </a:solidFill>
          <a:ln w="76200" cap="flat" cmpd="sng">
            <a:solidFill>
              <a:srgbClr val="FFC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8" name="Google Shape;228;p9"/>
          <p:cNvSpPr/>
          <p:nvPr/>
        </p:nvSpPr>
        <p:spPr>
          <a:xfrm>
            <a:off x="1259632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1331632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9"/>
          <p:cNvSpPr/>
          <p:nvPr/>
        </p:nvSpPr>
        <p:spPr>
          <a:xfrm>
            <a:off x="4283968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9"/>
          <p:cNvSpPr/>
          <p:nvPr/>
        </p:nvSpPr>
        <p:spPr>
          <a:xfrm>
            <a:off x="4355968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9"/>
          <p:cNvSpPr/>
          <p:nvPr/>
        </p:nvSpPr>
        <p:spPr>
          <a:xfrm>
            <a:off x="5580112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5652112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9"/>
          <p:cNvSpPr txBox="1"/>
          <p:nvPr/>
        </p:nvSpPr>
        <p:spPr>
          <a:xfrm>
            <a:off x="539552" y="4471477"/>
            <a:ext cx="176503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5/11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Hw3 release</a:t>
            </a:r>
            <a:endParaRPr sz="2000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5" name="Google Shape;235;p9"/>
          <p:cNvSpPr txBox="1"/>
          <p:nvPr/>
        </p:nvSpPr>
        <p:spPr>
          <a:xfrm>
            <a:off x="3841868" y="4471477"/>
            <a:ext cx="117051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6/7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aramond"/>
              <a:buNone/>
            </a:pPr>
            <a:r>
              <a:rPr lang="en-US" sz="1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23:59</a:t>
            </a:r>
            <a:b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20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Deadline</a:t>
            </a:r>
            <a:endParaRPr sz="2400" b="1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6" name="Google Shape;236;p9"/>
          <p:cNvSpPr txBox="1"/>
          <p:nvPr/>
        </p:nvSpPr>
        <p:spPr>
          <a:xfrm>
            <a:off x="5352906" y="4471477"/>
            <a:ext cx="848601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6/14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aramond"/>
              <a:buNone/>
            </a:pPr>
            <a:r>
              <a:rPr lang="en-US" sz="1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23:59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7" name="Google Shape;237;p9"/>
          <p:cNvCxnSpPr/>
          <p:nvPr/>
        </p:nvCxnSpPr>
        <p:spPr>
          <a:xfrm>
            <a:off x="1367632" y="2780928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9"/>
          <p:cNvCxnSpPr/>
          <p:nvPr/>
        </p:nvCxnSpPr>
        <p:spPr>
          <a:xfrm>
            <a:off x="4401981" y="2780928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9"/>
          <p:cNvCxnSpPr/>
          <p:nvPr/>
        </p:nvCxnSpPr>
        <p:spPr>
          <a:xfrm>
            <a:off x="5706712" y="2767280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9"/>
          <p:cNvCxnSpPr/>
          <p:nvPr/>
        </p:nvCxnSpPr>
        <p:spPr>
          <a:xfrm>
            <a:off x="5868144" y="2600888"/>
            <a:ext cx="1944216" cy="0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1" name="Google Shape;241;p9"/>
          <p:cNvSpPr txBox="1"/>
          <p:nvPr/>
        </p:nvSpPr>
        <p:spPr>
          <a:xfrm>
            <a:off x="4283968" y="1793880"/>
            <a:ext cx="1264691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Postpone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Garamond"/>
              <a:buNone/>
            </a:pPr>
            <a:r>
              <a:rPr lang="en-US" sz="2000" b="1">
                <a:solidFill>
                  <a:srgbClr val="C00000"/>
                </a:solidFill>
                <a:latin typeface="Garamond"/>
                <a:ea typeface="Garamond"/>
                <a:cs typeface="Garamond"/>
                <a:sym typeface="Garamond"/>
              </a:rPr>
              <a:t>30% off</a:t>
            </a:r>
            <a:endParaRPr sz="2000" b="1">
              <a:solidFill>
                <a:srgbClr val="C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42" name="Google Shape;242;p9"/>
          <p:cNvSpPr txBox="1"/>
          <p:nvPr/>
        </p:nvSpPr>
        <p:spPr>
          <a:xfrm>
            <a:off x="5997812" y="1804120"/>
            <a:ext cx="126469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Scoreless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06023F5F-0BC6-4C0F-9E2F-775230037E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1643"/>
    </mc:Choice>
    <mc:Fallback>
      <p:transition advTm="21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Mail TAs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10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Send mail to </a:t>
            </a:r>
            <a:r>
              <a:rPr lang="en-US" u="sng" dirty="0">
                <a:solidFill>
                  <a:schemeClr val="hlink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  <a:hlinkClick r:id="rId5"/>
              </a:rPr>
              <a:t>asrlab@csie.ncku.edu.tw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, not any TA’s mail!!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Email subject starts with 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[Comp2023]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”</a:t>
            </a: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Thoroughly read document before asking questions.</a:t>
            </a: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06DB9097-986F-4506-9E6F-3B7F278F92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162"/>
    </mc:Choice>
    <mc:Fallback>
      <p:transition advTm="8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1"/>
          <p:cNvSpPr txBox="1">
            <a:spLocks noGrp="1"/>
          </p:cNvSpPr>
          <p:nvPr>
            <p:ph type="title"/>
          </p:nvPr>
        </p:nvSpPr>
        <p:spPr>
          <a:xfrm>
            <a:off x="685800" y="3001432"/>
            <a:ext cx="7772400" cy="8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 ?</a:t>
            </a:r>
            <a:endParaRPr dirty="0"/>
          </a:p>
        </p:txBody>
      </p:sp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5F9B4223-6325-4819-BEE0-C7F9777EA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31"/>
    </mc:Choice>
    <mc:Fallback>
      <p:transition advTm="2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7894576-9F5C-299C-53A5-34F451606E57}"/>
              </a:ext>
            </a:extLst>
          </p:cNvPr>
          <p:cNvSpPr txBox="1"/>
          <p:nvPr/>
        </p:nvSpPr>
        <p:spPr>
          <a:xfrm>
            <a:off x="909483" y="1768128"/>
            <a:ext cx="7325033" cy="3809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Introduction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Homework file structure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Test your answer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Score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Submission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D9D1F4C9-ECDB-40BA-B7DB-7EC7C7DA7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0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3158"/>
    </mc:Choice>
    <mc:Fallback>
      <p:transition advTm="13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778042F-8DFF-4CA6-95FC-DD7061E61ED2}"/>
              </a:ext>
            </a:extLst>
          </p:cNvPr>
          <p:cNvSpPr txBox="1"/>
          <p:nvPr/>
        </p:nvSpPr>
        <p:spPr>
          <a:xfrm>
            <a:off x="766618" y="2313472"/>
            <a:ext cx="7610764" cy="2776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Implement cache replacement policy.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The goal is to find lowest cache miss rate.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You need to study spike cache simulator source code and modify it.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At least three policy(FIFO, LRU, LFU) you need to implement. </a:t>
            </a:r>
          </a:p>
          <a:p>
            <a:pPr marL="285750" indent="-285750">
              <a:lnSpc>
                <a:spcPct val="20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Bonus: you can implement your own arbitrary policy.</a:t>
            </a: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B572911D-2CD4-4DF8-BD3A-B740FA79C9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2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7851"/>
    </mc:Choice>
    <mc:Fallback>
      <p:transition advTm="37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E015A91-2B6C-47B2-94FA-973AFE5FD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142" y="1698266"/>
            <a:ext cx="5953953" cy="5095726"/>
          </a:xfrm>
          <a:prstGeom prst="rect">
            <a:avLst/>
          </a:prstGeom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25D9F486-3A82-4AB0-AA9F-EC2337DB23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723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98885"/>
    </mc:Choice>
    <mc:Fallback>
      <p:transition advTm="98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67152D8-BB6B-4849-B954-952DBF06EA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22" b="1531"/>
          <a:stretch/>
        </p:blipFill>
        <p:spPr>
          <a:xfrm>
            <a:off x="1771421" y="1768128"/>
            <a:ext cx="5487166" cy="4562856"/>
          </a:xfrm>
          <a:prstGeom prst="rect">
            <a:avLst/>
          </a:prstGeom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D10FFEA-9D59-491B-9A21-2BF715884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78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97159"/>
    </mc:Choice>
    <mc:Fallback>
      <p:transition advTm="97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Homework file structure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3F8CD97-8626-3D4E-370F-1C41141CFF02}"/>
              </a:ext>
            </a:extLst>
          </p:cNvPr>
          <p:cNvSpPr txBox="1"/>
          <p:nvPr/>
        </p:nvSpPr>
        <p:spPr>
          <a:xfrm>
            <a:off x="3932943" y="1883084"/>
            <a:ext cx="4608946" cy="2264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benchmark: test data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config.conf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cache configuration with policy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XXX_cachesim.h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cache simulator header file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XXX_cachesim.cc: cache simulator source code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 to build and test program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Test.py: </a:t>
            </a: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autotest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E2556FD-1C4A-4279-A889-F69DA8A3C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39" y="1679786"/>
            <a:ext cx="3191543" cy="484641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28179EA-D61E-4B0B-BDEF-1DDB25CD4526}"/>
              </a:ext>
            </a:extLst>
          </p:cNvPr>
          <p:cNvSpPr txBox="1"/>
          <p:nvPr/>
        </p:nvSpPr>
        <p:spPr>
          <a:xfrm>
            <a:off x="4051815" y="4642925"/>
            <a:ext cx="4608946" cy="786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Modify </a:t>
            </a: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XXX_cachesim.h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XXX_cachesim.cc to implement cache replace policy.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08EF2FCA-0C55-47ED-B69B-6C2BB2C5B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10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5540"/>
    </mc:Choice>
    <mc:Fallback>
      <p:transition advTm="35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your answer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C0775D2-A989-E900-026F-637583CE21E8}"/>
              </a:ext>
            </a:extLst>
          </p:cNvPr>
          <p:cNvSpPr txBox="1"/>
          <p:nvPr/>
        </p:nvSpPr>
        <p:spPr>
          <a:xfrm>
            <a:off x="551130" y="4074855"/>
            <a:ext cx="82088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origin</a:t>
            </a:r>
          </a:p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spike according to policy, origin can be changed to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fifo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lru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lfu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self</a:t>
            </a:r>
          </a:p>
          <a:p>
            <a:endParaRPr lang="en-US" altLang="zh-TW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test</a:t>
            </a:r>
          </a:p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 run benchmark and get your miss rate</a:t>
            </a:r>
          </a:p>
          <a:p>
            <a:endParaRPr lang="en-US" altLang="zh-TW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score</a:t>
            </a:r>
          </a:p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Rebuild spike and auto run benchmark and get your miss rate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507DA66-5E07-4197-92B9-67A830C660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214"/>
          <a:stretch/>
        </p:blipFill>
        <p:spPr>
          <a:xfrm>
            <a:off x="551130" y="2013728"/>
            <a:ext cx="2869225" cy="181552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B6EA205B-FB5F-44A5-ACB8-3724F3F64430}"/>
              </a:ext>
            </a:extLst>
          </p:cNvPr>
          <p:cNvSpPr txBox="1"/>
          <p:nvPr/>
        </p:nvSpPr>
        <p:spPr>
          <a:xfrm>
            <a:off x="3698603" y="1768128"/>
            <a:ext cx="5212729" cy="2191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config.conf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before you test your program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Set: cache set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Way: cache way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BlockSize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cache </a:t>
            </a:r>
            <a:r>
              <a:rPr lang="en-US" altLang="zh-TW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blocksize</a:t>
            </a:r>
            <a:endParaRPr lang="en-US" altLang="zh-TW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Policy: can change to origin,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fifo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lru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lfu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self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8A02383-A9AC-4CB5-B442-B67EBDA51B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731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0637"/>
    </mc:Choice>
    <mc:Fallback>
      <p:transition advTm="80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243F0A-8261-4AF8-8614-805D749CE416}"/>
              </a:ext>
            </a:extLst>
          </p:cNvPr>
          <p:cNvSpPr txBox="1"/>
          <p:nvPr/>
        </p:nvSpPr>
        <p:spPr>
          <a:xfrm>
            <a:off x="483239" y="2007329"/>
            <a:ext cx="7488936" cy="1421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Cache miss rate: 40%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Demo: 80%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document to get detail information</a:t>
            </a:r>
            <a:endParaRPr lang="en-US" altLang="zh-TW" sz="2000" dirty="0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7DD196C2-A7AC-46E7-9B8B-F0E518FEB8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6647"/>
    </mc:Choice>
    <mc:Fallback>
      <p:transition advTm="1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Submission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3" name="Google Shape;214;p8">
            <a:extLst>
              <a:ext uri="{FF2B5EF4-FFF2-40B4-BE49-F238E27FC236}">
                <a16:creationId xmlns:a16="http://schemas.microsoft.com/office/drawing/2014/main" id="{501A0D2D-9993-E78F-A843-B4093FCA52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9248" y="2175654"/>
            <a:ext cx="8291513" cy="272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config.conf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 should set to best policy and cache setting.</a:t>
            </a: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Upload your homework to Moodle.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The expected arrangement of your codes: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Only 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  <a:sym typeface="Overlock"/>
              </a:rPr>
              <a:t>.zip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 types of compression are allowed.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The directory should be organized as shown in document.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You will lose 10pt if your programs were uploaded in incorrect format!!!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1F07217-F120-462F-9EB4-30C12E3079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5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7319"/>
    </mc:Choice>
    <mc:Fallback>
      <p:transition advTm="3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Yuan-Hao Chang's Template">
  <a:themeElements>
    <a:clrScheme name="Yuan-Hao Chang's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362</Words>
  <Application>Microsoft Office PowerPoint</Application>
  <PresentationFormat>如螢幕大小 (4:3)</PresentationFormat>
  <Paragraphs>77</Paragraphs>
  <Slides>12</Slides>
  <Notes>5</Notes>
  <HiddenSlides>0</HiddenSlides>
  <MMClips>12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Book Antiqua</vt:lpstr>
      <vt:lpstr>Garamond</vt:lpstr>
      <vt:lpstr>Microsoft JhengHei</vt:lpstr>
      <vt:lpstr>Merriweather</vt:lpstr>
      <vt:lpstr>Arial</vt:lpstr>
      <vt:lpstr>Calibri</vt:lpstr>
      <vt:lpstr>Overlock</vt:lpstr>
      <vt:lpstr>Times New Roman</vt:lpstr>
      <vt:lpstr>Linux Libertine</vt:lpstr>
      <vt:lpstr>Yuan-Hao Chang's Template</vt:lpstr>
      <vt:lpstr>Computer Organization</vt:lpstr>
      <vt:lpstr>Outline</vt:lpstr>
      <vt:lpstr>Introduction</vt:lpstr>
      <vt:lpstr>Introduction</vt:lpstr>
      <vt:lpstr>Introduction</vt:lpstr>
      <vt:lpstr>Homework file structure</vt:lpstr>
      <vt:lpstr>Test your answer</vt:lpstr>
      <vt:lpstr>Score</vt:lpstr>
      <vt:lpstr>Submission</vt:lpstr>
      <vt:lpstr>Deadline</vt:lpstr>
      <vt:lpstr>How to Mail TAs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Compiler Construction</dc:title>
  <dc:creator>黃柏瑄</dc:creator>
  <cp:lastModifiedBy>USER</cp:lastModifiedBy>
  <cp:revision>69</cp:revision>
  <dcterms:created xsi:type="dcterms:W3CDTF">2020-02-19T01:46:23Z</dcterms:created>
  <dcterms:modified xsi:type="dcterms:W3CDTF">2023-05-11T02:13:59Z</dcterms:modified>
</cp:coreProperties>
</file>